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0" r:id="rId2"/>
    <p:sldId id="257" r:id="rId3"/>
    <p:sldId id="267" r:id="rId4"/>
    <p:sldId id="258" r:id="rId5"/>
    <p:sldId id="259" r:id="rId6"/>
    <p:sldId id="265" r:id="rId7"/>
    <p:sldId id="264" r:id="rId8"/>
    <p:sldId id="268" r:id="rId9"/>
    <p:sldId id="269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10.12.2015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648072"/>
          </a:xfrm>
        </p:spPr>
        <p:txBody>
          <a:bodyPr>
            <a:norm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spc="0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КГБУ СО Центр семьи «Минусинский»</a:t>
            </a:r>
            <a:endParaRPr lang="ru-RU" sz="3200" spc="0" dirty="0">
              <a:ln w="50800"/>
              <a:solidFill>
                <a:schemeClr val="bg1">
                  <a:shade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 -профилактические акции: цель, задачи, тематика, способы и формы проведения</a:t>
            </a:r>
            <a:endParaRPr lang="ru-RU" sz="5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6458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424936" cy="4464496"/>
          </a:xfrm>
        </p:spPr>
        <p:txBody>
          <a:bodyPr>
            <a:noAutofit/>
          </a:bodyPr>
          <a:lstStyle/>
          <a:p>
            <a:pPr marL="0" indent="174625" algn="just">
              <a:buNone/>
            </a:pP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Для желаемого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эффекта организаторы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социальных акций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должны </a:t>
            </a: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сознавать 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необходимость и важность планируемых акций, и подключать к их проведению людей, которые будут максимально полезны. Так, для организации самих акций непременно потребуются средства. В обществе всегда найдутся организации, неравнодушные к сложной ситуации в стране и готовые помочь в проведении социальных акций материально. Нужно найти таких людей, а также и тех, кто обладая креативностью и знанием социальных особенностей и социальной психологии сможет реализовать задуманное наилучшим образом.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67235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20688"/>
            <a:ext cx="8147248" cy="5505475"/>
          </a:xfrm>
        </p:spPr>
        <p:txBody>
          <a:bodyPr>
            <a:normAutofit/>
          </a:bodyPr>
          <a:lstStyle/>
          <a:p>
            <a:pPr marL="174625" indent="188913"/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Социальная акция 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особый вид распространяемой некоммерческой информации, направленной на достижение определенных социальных целей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174625" indent="188913"/>
            <a:endParaRPr lang="ru-RU" sz="18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188913"/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Социальная </a:t>
            </a:r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акция </a:t>
            </a:r>
            <a:r>
              <a:rPr lang="ru-RU" sz="3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это </a:t>
            </a:r>
            <a:r>
              <a:rPr lang="ru-RU" sz="32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привлечение внимания людей к определенной проблеме, попыткам заставить задуматься.</a:t>
            </a:r>
          </a:p>
          <a:p>
            <a:pPr marL="174625" indent="188913"/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174625" indent="188913" algn="just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1885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287016"/>
          </a:xfrm>
        </p:spPr>
        <p:txBody>
          <a:bodyPr>
            <a:noAutofit/>
          </a:bodyPr>
          <a:lstStyle/>
          <a:p>
            <a:pPr algn="ctr"/>
            <a:r>
              <a:rPr lang="ru-RU" sz="320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Социальная акция – один из видов социальной деятельности, целями которой могут быть:</a:t>
            </a:r>
            <a:br>
              <a:rPr lang="ru-RU" sz="3200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2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4525963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привлечение </a:t>
            </a:r>
            <a:r>
              <a:rPr lang="ru-RU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внимания общества к существующей социальной проблеме. </a:t>
            </a:r>
          </a:p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отношения общества, разных его групп, органов исполнительной и законодательной власти к существующей проблеме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распространение </a:t>
            </a:r>
            <a:r>
              <a:rPr lang="ru-RU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информации среди разных групп населения</a:t>
            </a:r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содействие </a:t>
            </a:r>
            <a:r>
              <a:rPr lang="ru-RU" sz="28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формированию общественного сознания.</a:t>
            </a:r>
          </a:p>
        </p:txBody>
      </p:sp>
    </p:spTree>
    <p:extLst>
      <p:ext uri="{BB962C8B-B14F-4D97-AF65-F5344CB8AC3E}">
        <p14:creationId xmlns:p14="http://schemas.microsoft.com/office/powerpoint/2010/main" xmlns="" val="1250777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80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Социальные акции могут быть:</a:t>
            </a:r>
          </a:p>
          <a:p>
            <a:pPr marL="0" indent="0" algn="ctr">
              <a:buNone/>
            </a:pP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65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исследовательские</a:t>
            </a:r>
            <a:r>
              <a:rPr lang="ru-RU" sz="6500" b="1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5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проведение опроса разных групп населения; </a:t>
            </a:r>
          </a:p>
          <a:p>
            <a:r>
              <a:rPr lang="ru-RU" sz="65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рекламные</a:t>
            </a:r>
            <a:r>
              <a:rPr lang="ru-RU" sz="65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PR планируемого мероприятия, услуги, нового учреждения, службы, социальной ценности (пропаганда ЗОЖ) и т.п.;</a:t>
            </a:r>
          </a:p>
          <a:p>
            <a:r>
              <a:rPr lang="ru-RU" sz="65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благотворительные</a:t>
            </a:r>
            <a:r>
              <a:rPr lang="ru-RU" sz="65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сбор денежных средств, вещей, книг и т.п. для передачи их целевой группе;</a:t>
            </a:r>
          </a:p>
          <a:p>
            <a:r>
              <a:rPr lang="ru-RU" sz="65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социально-педагогические</a:t>
            </a:r>
            <a:r>
              <a:rPr lang="ru-RU" sz="65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воздействующие на изменение сознания, поведения, отношения определенной категории населения к чему-либо; </a:t>
            </a:r>
          </a:p>
          <a:p>
            <a:r>
              <a:rPr lang="ru-RU" sz="65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социально-профилактические</a:t>
            </a:r>
            <a:r>
              <a:rPr lang="ru-RU" sz="65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содержанием которых является предупреждение развития ситуации социальной запущенности молодежи;</a:t>
            </a:r>
          </a:p>
          <a:p>
            <a:r>
              <a:rPr lang="ru-RU" sz="65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патриотические</a:t>
            </a:r>
            <a:r>
              <a:rPr lang="ru-RU" sz="65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воспитывающие любовь и уважение к Родине, ее истории: прошлому и настоящему;</a:t>
            </a:r>
          </a:p>
          <a:p>
            <a:r>
              <a:rPr lang="ru-RU" sz="65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социокультурные</a:t>
            </a:r>
            <a:r>
              <a:rPr lang="ru-RU" sz="65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влияющие на уровень культуры, воспитывающие интерес к своей национальной культуре и культуре других народов, актуализирующие значимость народных праздников, традиций и обычаев;</a:t>
            </a:r>
          </a:p>
          <a:p>
            <a:r>
              <a:rPr lang="ru-RU" sz="65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социально-правовы</a:t>
            </a:r>
            <a:r>
              <a:rPr lang="ru-RU" sz="6500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65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способствующие повышению уровня правовой культуры разных групп населения;</a:t>
            </a:r>
          </a:p>
          <a:p>
            <a:r>
              <a:rPr lang="ru-RU" sz="6500" b="1" dirty="0" smtClean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трудовые</a:t>
            </a:r>
            <a:r>
              <a:rPr lang="ru-RU" sz="6500" dirty="0">
                <a:solidFill>
                  <a:schemeClr val="bg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способствующие преобразованию, совершенствованию социального пространства посредством социально-значимой трудовой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xmlns="" val="3806767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5832648"/>
          </a:xfrm>
        </p:spPr>
        <p:txBody>
          <a:bodyPr>
            <a:normAutofit/>
          </a:bodyPr>
          <a:lstStyle/>
          <a:p>
            <a:pPr marL="0" indent="363538" algn="just">
              <a:buNone/>
            </a:pPr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убъекты </a:t>
            </a:r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32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объекты социальной </a:t>
            </a:r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акции. </a:t>
            </a:r>
            <a:endParaRPr lang="ru-RU" sz="32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3538" algn="just">
              <a:buNone/>
            </a:pPr>
            <a:endParaRPr lang="ru-RU" sz="105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3538" algn="just">
              <a:buNone/>
            </a:pPr>
            <a:r>
              <a:rPr lang="ru-RU" sz="2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Субъекты - </a:t>
            </a:r>
            <a:r>
              <a:rPr lang="ru-RU" sz="2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те, </a:t>
            </a:r>
            <a:r>
              <a:rPr lang="ru-RU" sz="26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инициирует, организует и осуществляет воздействие. </a:t>
            </a:r>
            <a:endParaRPr lang="ru-RU" sz="26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3538" algn="just">
              <a:buNone/>
            </a:pPr>
            <a:r>
              <a:rPr lang="ru-RU" sz="2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Объекты </a:t>
            </a:r>
            <a:r>
              <a:rPr lang="ru-RU" sz="26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те, </a:t>
            </a:r>
            <a:r>
              <a:rPr lang="ru-RU" sz="26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кого оно направлено. </a:t>
            </a:r>
            <a:endParaRPr lang="ru-RU" sz="26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3538" algn="just">
              <a:buNone/>
            </a:pPr>
            <a:endParaRPr lang="ru-RU" sz="6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3538" algn="just">
              <a:buNone/>
            </a:pPr>
            <a:r>
              <a:rPr lang="ru-RU" sz="2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Субъектами </a:t>
            </a:r>
            <a:r>
              <a:rPr lang="ru-RU" sz="2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социальной акции выступают: </a:t>
            </a:r>
            <a:r>
              <a:rPr lang="ru-RU" sz="26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государственные, коммерческие и общественные организации, объединения, учреждения, органы исполнительной власти, организации-партнеры, меценаты, физические лица. </a:t>
            </a:r>
            <a:endParaRPr lang="ru-RU" sz="26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3538" algn="just">
              <a:buNone/>
            </a:pPr>
            <a:endParaRPr lang="ru-RU" sz="6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63538" algn="just">
              <a:buNone/>
            </a:pPr>
            <a:r>
              <a:rPr lang="ru-RU" sz="26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Объектами </a:t>
            </a:r>
            <a:r>
              <a:rPr lang="ru-RU" sz="26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600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разные социальные группы населения, органы исполнительной и законодательной власти, жители конкретной территории.</a:t>
            </a:r>
          </a:p>
        </p:txBody>
      </p:sp>
    </p:spTree>
    <p:extLst>
      <p:ext uri="{BB962C8B-B14F-4D97-AF65-F5344CB8AC3E}">
        <p14:creationId xmlns:p14="http://schemas.microsoft.com/office/powerpoint/2010/main" xmlns="" val="22421889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08712"/>
          </a:xfrm>
        </p:spPr>
        <p:txBody>
          <a:bodyPr>
            <a:normAutofit lnSpcReduction="10000"/>
          </a:bodyPr>
          <a:lstStyle/>
          <a:p>
            <a:pPr marL="0" indent="174625" algn="ctr">
              <a:buNone/>
            </a:pPr>
            <a:r>
              <a:rPr lang="ru-RU" sz="32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разработке и подготовке социальной акции целесообразно ответить на следующие вопросы:</a:t>
            </a:r>
            <a:r>
              <a:rPr lang="ru-RU" dirty="0">
                <a:solidFill>
                  <a:srgbClr val="10161D"/>
                </a:solidFill>
                <a:latin typeface="Arial"/>
              </a:rPr>
              <a:t> </a:t>
            </a:r>
            <a:endParaRPr lang="ru-RU" dirty="0" smtClean="0">
              <a:solidFill>
                <a:srgbClr val="10161D"/>
              </a:solidFill>
              <a:latin typeface="Arial"/>
            </a:endParaRPr>
          </a:p>
          <a:p>
            <a:pPr marL="0" indent="174625" algn="ctr">
              <a:buNone/>
            </a:pPr>
            <a:endParaRPr lang="ru-RU" sz="1400" dirty="0" smtClean="0">
              <a:solidFill>
                <a:srgbClr val="10161D"/>
              </a:solidFill>
              <a:latin typeface="Arial"/>
            </a:endParaRPr>
          </a:p>
          <a:p>
            <a:pPr marL="273050" indent="-185738"/>
            <a:r>
              <a:rPr lang="ru-RU" sz="28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8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решение какой проблемы направлена социальная </a:t>
            </a:r>
            <a:r>
              <a:rPr lang="ru-RU" sz="28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акция?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73050" indent="-185738"/>
            <a:r>
              <a:rPr lang="ru-RU" sz="28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то </a:t>
            </a:r>
            <a:r>
              <a:rPr lang="ru-RU" sz="28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является ее целевой </a:t>
            </a:r>
            <a:r>
              <a:rPr lang="ru-RU" sz="28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группой?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185738"/>
            <a:r>
              <a:rPr lang="ru-RU" sz="28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акова </a:t>
            </a:r>
            <a:r>
              <a:rPr lang="ru-RU" sz="28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цель социальной акции, и какие задачи </a:t>
            </a:r>
            <a:r>
              <a:rPr lang="ru-RU" sz="28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она решает?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185738"/>
            <a:r>
              <a:rPr lang="ru-RU" sz="28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огда </a:t>
            </a:r>
            <a:r>
              <a:rPr lang="ru-RU" sz="28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и где проходит социальная акция: на улице или в </a:t>
            </a:r>
            <a:r>
              <a:rPr lang="ru-RU" sz="28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учреждении?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185738"/>
            <a:r>
              <a:rPr lang="ru-RU" sz="28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кем </a:t>
            </a:r>
            <a:r>
              <a:rPr lang="ru-RU" sz="28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вместе?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273050" indent="-185738"/>
            <a:r>
              <a:rPr lang="ru-RU" sz="28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28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акова </a:t>
            </a:r>
            <a:r>
              <a:rPr lang="ru-RU" sz="28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форма социальной акции: шествие, концерт, </a:t>
            </a:r>
            <a:r>
              <a:rPr lang="ru-RU" sz="28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митинг, </a:t>
            </a:r>
            <a:r>
              <a:rPr lang="ru-RU" sz="28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уличное действие, акция в транспорте и т.п</a:t>
            </a:r>
            <a:r>
              <a:rPr lang="ru-RU" sz="28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.?</a:t>
            </a:r>
            <a:endParaRPr lang="ru-RU" sz="2800" dirty="0">
              <a:solidFill>
                <a:schemeClr val="bg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3501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6408712"/>
          </a:xfrm>
        </p:spPr>
        <p:txBody>
          <a:bodyPr>
            <a:normAutofit fontScale="32500" lnSpcReduction="20000"/>
          </a:bodyPr>
          <a:lstStyle/>
          <a:p>
            <a:pPr marL="0" indent="261938" algn="ctr">
              <a:buNone/>
            </a:pPr>
            <a:r>
              <a:rPr lang="ru-RU" sz="9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социальной акции:</a:t>
            </a:r>
          </a:p>
          <a:p>
            <a:pPr marL="0" indent="261938" algn="ctr">
              <a:buNone/>
            </a:pPr>
            <a:endParaRPr lang="ru-RU" sz="1600" b="1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363538">
              <a:buAutoNum type="arabicPeriod"/>
            </a:pPr>
            <a:r>
              <a:rPr lang="ru-RU" sz="7400" b="1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Подготовительный этап</a:t>
            </a:r>
            <a:r>
              <a:rPr lang="ru-RU" sz="7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buNone/>
            </a:pPr>
            <a:endParaRPr lang="ru-RU" sz="800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74625" algn="just">
              <a:buNone/>
            </a:pPr>
            <a:r>
              <a:rPr lang="ru-RU" sz="6200" b="1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Цель -</a:t>
            </a:r>
            <a:r>
              <a:rPr lang="ru-RU" sz="62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 организационная, информационная, методическая, психологическая и финансовая подготовка социальной </a:t>
            </a:r>
            <a:r>
              <a:rPr lang="ru-RU" sz="62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акции.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174625" algn="just">
              <a:buNone/>
            </a:pPr>
            <a:r>
              <a:rPr lang="ru-RU" sz="62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Организационная </a:t>
            </a:r>
            <a:r>
              <a:rPr lang="ru-RU" sz="62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подготовка социальной акции обеспечивается изучением проблемной ситуации и формулировкой проблемы, формированием команды исполнителей, распределением обязанностей и зон ответственности между членами </a:t>
            </a:r>
            <a:r>
              <a:rPr lang="ru-RU" sz="62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команды, поиском </a:t>
            </a:r>
            <a:r>
              <a:rPr lang="ru-RU" sz="62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партнеров и оформлением с ними договорных отношений. </a:t>
            </a:r>
            <a:endParaRPr lang="ru-RU" sz="6200" dirty="0" smtClean="0">
              <a:solidFill>
                <a:srgbClr val="10161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74625" algn="just">
              <a:buNone/>
            </a:pPr>
            <a:r>
              <a:rPr lang="ru-RU" sz="62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Информационная </a:t>
            </a:r>
            <a:r>
              <a:rPr lang="ru-RU" sz="62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подготовка социальной акции обеспечивается </a:t>
            </a:r>
            <a:r>
              <a:rPr lang="ru-RU" sz="62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подготовкой</a:t>
            </a:r>
            <a:r>
              <a:rPr lang="ru-RU" sz="62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, изданием и тиражированием информационного продукта социальной </a:t>
            </a:r>
            <a:r>
              <a:rPr lang="ru-RU" sz="62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акции: буклеты, календари, плакаты, транспаранты и т.п.</a:t>
            </a:r>
            <a:endParaRPr lang="ru-RU" sz="6200" dirty="0">
              <a:solidFill>
                <a:srgbClr val="10161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74625" algn="just">
              <a:buNone/>
            </a:pPr>
            <a:r>
              <a:rPr lang="ru-RU" sz="62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Методическая подготовка социальной акции обеспечивается определением целей и задач социальной акции, выбором формы ее проведения, разработкой сценария социальной акции, подготовкой необходимой атрибутики социальной </a:t>
            </a:r>
            <a:r>
              <a:rPr lang="ru-RU" sz="62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акции.</a:t>
            </a:r>
            <a:endParaRPr lang="ru-RU" sz="6200" dirty="0">
              <a:solidFill>
                <a:srgbClr val="10161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74625" algn="just">
              <a:buNone/>
            </a:pPr>
            <a:r>
              <a:rPr lang="ru-RU" sz="62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Психологическая </a:t>
            </a:r>
            <a:r>
              <a:rPr lang="ru-RU" sz="62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подготовка обеспечивается </a:t>
            </a:r>
            <a:r>
              <a:rPr lang="ru-RU" sz="62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проведением инструктажа для ведущих и команды исполнителей. </a:t>
            </a:r>
            <a:endParaRPr lang="ru-RU" sz="6200" dirty="0" smtClean="0">
              <a:solidFill>
                <a:srgbClr val="10161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174625" algn="just">
              <a:buNone/>
            </a:pPr>
            <a:r>
              <a:rPr lang="ru-RU" sz="62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Финансовая </a:t>
            </a:r>
            <a:r>
              <a:rPr lang="ru-RU" sz="62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подготовка социальной акции обеспечивается составлением сметы расходов социальной акции, утверждением и согласованием ее с организаторами, осуществлением контроля за расходованием </a:t>
            </a:r>
            <a:r>
              <a:rPr lang="ru-RU" sz="62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средств и т.д.</a:t>
            </a:r>
            <a:endParaRPr lang="ru-RU" sz="62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2729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568952" cy="6048672"/>
          </a:xfrm>
        </p:spPr>
        <p:txBody>
          <a:bodyPr>
            <a:noAutofit/>
          </a:bodyPr>
          <a:lstStyle/>
          <a:p>
            <a:pPr marL="457200" indent="-457200">
              <a:buAutoNum type="arabicPeriod" startAt="2"/>
            </a:pPr>
            <a:r>
              <a:rPr lang="ru-RU" sz="2800" b="1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Основной этап.</a:t>
            </a:r>
            <a:r>
              <a:rPr lang="ru-RU" sz="28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2800" dirty="0" smtClean="0">
              <a:solidFill>
                <a:srgbClr val="10161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000" b="1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 реализация сценария социальной </a:t>
            </a:r>
            <a:r>
              <a:rPr lang="ru-RU" sz="20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акции.</a:t>
            </a:r>
          </a:p>
          <a:p>
            <a:pPr marL="0" indent="0">
              <a:buNone/>
            </a:pPr>
            <a:endParaRPr lang="ru-RU" sz="1100" dirty="0">
              <a:solidFill>
                <a:srgbClr val="10161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261938">
              <a:buNone/>
            </a:pPr>
            <a:r>
              <a:rPr lang="ru-RU" sz="2000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sz="20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проведении социальной акции следует руководствоваться следующими принципами: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1.Принцип личной и социальной </a:t>
            </a:r>
            <a:r>
              <a:rPr lang="ru-RU" sz="2000" i="1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ответственности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2.Принцип максимизации социальных </a:t>
            </a:r>
            <a:r>
              <a:rPr lang="ru-RU" sz="2000" i="1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ресурсов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3.Принцип учета возрастных, индивидуальных, социокультурных особенностей целевой группы, иных условий проведения социальной </a:t>
            </a:r>
            <a:r>
              <a:rPr lang="ru-RU" sz="2000" i="1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акции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4.Принцип </a:t>
            </a:r>
            <a:r>
              <a:rPr lang="ru-RU" sz="2000" i="1" dirty="0" err="1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командности</a:t>
            </a:r>
            <a:endParaRPr lang="ru-RU" sz="2000" dirty="0" smtClean="0">
              <a:solidFill>
                <a:srgbClr val="10161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i="1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5.Принцип самореализации</a:t>
            </a:r>
            <a:endParaRPr lang="ru-RU" sz="2000" dirty="0" smtClean="0">
              <a:solidFill>
                <a:srgbClr val="10161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i="1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6.Принцип </a:t>
            </a:r>
            <a:r>
              <a:rPr lang="ru-RU" sz="2000" i="1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обратной </a:t>
            </a:r>
            <a:r>
              <a:rPr lang="ru-RU" sz="2000" i="1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связи</a:t>
            </a:r>
            <a:endParaRPr lang="ru-RU" sz="2000" dirty="0" smtClean="0">
              <a:solidFill>
                <a:srgbClr val="10161D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i="1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7.Принцип </a:t>
            </a:r>
            <a:r>
              <a:rPr lang="ru-RU" sz="2000" i="1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наглядности и </a:t>
            </a:r>
            <a:r>
              <a:rPr lang="ru-RU" sz="2000" i="1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зрелищности</a:t>
            </a:r>
          </a:p>
          <a:p>
            <a:pPr marL="0" indent="0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Реализация указанных принципов является важным условием результативности и успешности проведения социальной акции.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74567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6632"/>
            <a:ext cx="8640960" cy="640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Аналитический этап</a:t>
            </a:r>
            <a:r>
              <a:rPr lang="ru-RU" sz="2000" b="1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000" b="1" dirty="0" smtClean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 подведение итогов социальной акции, определение ее дальнейших перспектив.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Содержание данного этапа включает в себя следующие компоненты: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- составление итогового отчета о проведении социальной акции;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- составление финансового отчета по социальной акции;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- подготовка статьи по результатам социальной акции: пост информационное сопровождение социальной акции;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- подведение итогов.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Команда проекта подводит итоги и осуществляет анализ социальной акции. Предметом обсуждения является деятельность команды на всех этапах социальной акции. Выявляются успешные и не успешные стороны ее подготовки и проведения, уточняются причины и факторы, повлиявшие на ее результативность, обрабатываются и озвучиваются материалы обратной связи, рассматривается, насколько адекватно были содержание, форма проведения социальной акции ее целям и задачам.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10161D"/>
                </a:solidFill>
                <a:latin typeface="Times New Roman" pitchFamily="18" charset="0"/>
                <a:cs typeface="Times New Roman" pitchFamily="18" charset="0"/>
              </a:rPr>
              <a:t>Важно определить дальнейшие перспективы развития сценарного плана социальной акции: целесообразно ли ее повторить, что необходимо усовершенствовать в содержании и технологии ее проведения, можно ли апробированную форму социальной акции «наполнить» иным содержанием, с кем из партнеров и спонсоров складывались продуктивные отношения. 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6058923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4">
      <a:dk1>
        <a:sysClr val="windowText" lastClr="000000"/>
      </a:dk1>
      <a:lt1>
        <a:srgbClr val="0C0C0C"/>
      </a:lt1>
      <a:dk2>
        <a:srgbClr val="B13F9A"/>
      </a:dk2>
      <a:lt2>
        <a:srgbClr val="F4E7ED"/>
      </a:lt2>
      <a:accent1>
        <a:srgbClr val="FFFF00"/>
      </a:accent1>
      <a:accent2>
        <a:srgbClr val="AC66BB"/>
      </a:accent2>
      <a:accent3>
        <a:srgbClr val="DE6C36"/>
      </a:accent3>
      <a:accent4>
        <a:srgbClr val="00B0F0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134</TotalTime>
  <Words>357</Words>
  <Application>Microsoft Office PowerPoint</Application>
  <PresentationFormat>Экран 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Паркет</vt:lpstr>
      <vt:lpstr>КГБУ СО Центр семьи «Минусинский»</vt:lpstr>
      <vt:lpstr>Слайд 2</vt:lpstr>
      <vt:lpstr>Социальная акция – один из видов социальной деятельности, целями которой могут быть: 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omo</dc:creator>
  <cp:lastModifiedBy>admin</cp:lastModifiedBy>
  <cp:revision>11</cp:revision>
  <dcterms:created xsi:type="dcterms:W3CDTF">2012-05-12T01:21:35Z</dcterms:created>
  <dcterms:modified xsi:type="dcterms:W3CDTF">2015-12-10T09:42:57Z</dcterms:modified>
</cp:coreProperties>
</file>